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Vidaloka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Vidalok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We do not have enough groups to respond to the families and individuals desiring to join a small group.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We are still figuring out the best way to connect to and serve the larger community of CLC-USA.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Organizer training has led to growing support systems for many centers. 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Source Team has grown in membership and experience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Preteen Track for all SEED Centers, and growing number of centers in the Southwest Region.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There is visible growth in spirituality and maturity of retreatants. They become more caring, more active, discerning Catholics.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Better prepared for young adult retreats.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Increased participation in DH events due to involvement in SEED. 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Children and young adults go home and form prayer groups.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New families welcomed from outside DH. 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Retreatants proudly share their experiences with other kids.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As the children attend from year to year, their desire for new and deeper experiences grows.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Available sites, affordable costs, scheduling difficulties, heavy costs for families.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Limited resources to support formation of SEED Leaders.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Manpower is a challenge on every level of the ministry. Leaders, organizers, people to help with parent track.</a:t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1D1D1B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1D1D1B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b="1"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Shape 19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7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 type="blank">
  <p:cSld name="BLANK">
    <p:bg>
      <p:bgPr>
        <a:solidFill>
          <a:srgbClr val="1D1D1B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light">
  <p:cSld name="BLANK_1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1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1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1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1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1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1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1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1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S.E.E.D. Ministry</a:t>
            </a:r>
            <a:endParaRPr sz="2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2018 Summary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20382" r="20382" t="0"/>
          <a:stretch/>
        </p:blipFill>
        <p:spPr>
          <a:xfrm>
            <a:off x="0" y="0"/>
            <a:ext cx="457200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" type="body"/>
          </p:nvPr>
        </p:nvSpPr>
        <p:spPr>
          <a:xfrm>
            <a:off x="4980050" y="328000"/>
            <a:ext cx="38199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Dong Hanh Resources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4980050" y="2409200"/>
            <a:ext cx="39903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Unclear Relationship with CLC-USA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6609379" y="1596706"/>
            <a:ext cx="561225" cy="524444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Shape 185"/>
          <p:cNvGrpSpPr/>
          <p:nvPr/>
        </p:nvGrpSpPr>
        <p:grpSpPr>
          <a:xfrm>
            <a:off x="6672761" y="4146868"/>
            <a:ext cx="604867" cy="601301"/>
            <a:chOff x="3951850" y="2985350"/>
            <a:chExt cx="407950" cy="416500"/>
          </a:xfrm>
        </p:grpSpPr>
        <p:sp>
          <p:nvSpPr>
            <p:cNvPr id="186" name="Shape 186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0" y="0"/>
            <a:ext cx="4571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>
            <p:ph type="title"/>
          </p:nvPr>
        </p:nvSpPr>
        <p:spPr>
          <a:xfrm>
            <a:off x="5283600" y="157550"/>
            <a:ext cx="314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NEEDS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1925" y="967825"/>
            <a:ext cx="45720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Char char="▫"/>
            </a:pPr>
            <a:r>
              <a:rPr b="1" lang="en" sz="3500">
                <a:solidFill>
                  <a:srgbClr val="000000"/>
                </a:solidFill>
              </a:rPr>
              <a:t>More man and woman power!</a:t>
            </a:r>
            <a:endParaRPr b="1" sz="3500">
              <a:solidFill>
                <a:srgbClr val="000000"/>
              </a:solidFill>
            </a:endParaRPr>
          </a:p>
          <a:p>
            <a:pPr indent="-450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▫"/>
            </a:pPr>
            <a:r>
              <a:rPr b="1" lang="en" sz="3500">
                <a:solidFill>
                  <a:srgbClr val="000000"/>
                </a:solidFill>
              </a:rPr>
              <a:t>Collaboration with Regional and National BPV, &amp; other ministries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" name="Shape 198"/>
          <p:cNvGrpSpPr/>
          <p:nvPr/>
        </p:nvGrpSpPr>
        <p:grpSpPr>
          <a:xfrm>
            <a:off x="7662509" y="450961"/>
            <a:ext cx="383835" cy="363369"/>
            <a:chOff x="6618700" y="1635475"/>
            <a:chExt cx="456675" cy="432325"/>
          </a:xfrm>
        </p:grpSpPr>
        <p:sp>
          <p:nvSpPr>
            <p:cNvPr id="199" name="Shape 199"/>
            <p:cNvSpPr/>
            <p:nvPr/>
          </p:nvSpPr>
          <p:spPr>
            <a:xfrm>
              <a:off x="6663775" y="1904000"/>
              <a:ext cx="117525" cy="163800"/>
            </a:xfrm>
            <a:custGeom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7046125" y="1775525"/>
              <a:ext cx="29250" cy="99275"/>
            </a:xfrm>
            <a:custGeom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618700" y="1751775"/>
              <a:ext cx="96850" cy="146750"/>
            </a:xfrm>
            <a:custGeom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721600" y="1660450"/>
              <a:ext cx="278900" cy="329425"/>
            </a:xfrm>
            <a:custGeom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7006550" y="1635475"/>
              <a:ext cx="34750" cy="378750"/>
            </a:xfrm>
            <a:custGeom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Shape 204"/>
          <p:cNvSpPr txBox="1"/>
          <p:nvPr>
            <p:ph idx="1" type="body"/>
          </p:nvPr>
        </p:nvSpPr>
        <p:spPr>
          <a:xfrm>
            <a:off x="4576125" y="961900"/>
            <a:ext cx="45720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500"/>
              <a:buChar char="▫"/>
            </a:pPr>
            <a:r>
              <a:rPr b="1" lang="en" sz="3500">
                <a:solidFill>
                  <a:srgbClr val="000000"/>
                </a:solidFill>
              </a:rPr>
              <a:t>Financial aid and formation opportunities for leaders.</a:t>
            </a:r>
            <a:endParaRPr b="1" sz="3500">
              <a:solidFill>
                <a:srgbClr val="000000"/>
              </a:solidFill>
            </a:endParaRPr>
          </a:p>
          <a:p>
            <a:pPr indent="-4508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▫"/>
            </a:pPr>
            <a:r>
              <a:rPr b="1" lang="en" sz="3500">
                <a:solidFill>
                  <a:srgbClr val="000000"/>
                </a:solidFill>
              </a:rPr>
              <a:t>Mentorship &amp; Prayers. </a:t>
            </a:r>
            <a:endParaRPr b="1" sz="3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News &amp; </a:t>
            </a:r>
            <a:endParaRPr sz="5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Upcoming Events</a:t>
            </a:r>
            <a:endParaRPr sz="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4294967295" type="title"/>
          </p:nvPr>
        </p:nvSpPr>
        <p:spPr>
          <a:xfrm>
            <a:off x="1188000" y="157150"/>
            <a:ext cx="6767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2018 S.E.E.D. EVENTS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cxnSp>
        <p:nvCxnSpPr>
          <p:cNvPr id="216" name="Shape 216"/>
          <p:cNvCxnSpPr/>
          <p:nvPr/>
        </p:nvCxnSpPr>
        <p:spPr>
          <a:xfrm flipH="1">
            <a:off x="1900225" y="2128950"/>
            <a:ext cx="2700" cy="433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17" name="Shape 217"/>
          <p:cNvSpPr txBox="1"/>
          <p:nvPr/>
        </p:nvSpPr>
        <p:spPr>
          <a:xfrm>
            <a:off x="1831075" y="3232877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June 29 - July 1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SEED Denver V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SEED SoCal VIII A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765675" y="1600447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June 22 - 24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SEED Dallas IX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SEED NorCal IV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9" name="Shape 219"/>
          <p:cNvCxnSpPr/>
          <p:nvPr/>
        </p:nvCxnSpPr>
        <p:spPr>
          <a:xfrm flipH="1" rot="10800000">
            <a:off x="2963150" y="2566200"/>
            <a:ext cx="3900" cy="482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20" name="Shape 220"/>
          <p:cNvCxnSpPr/>
          <p:nvPr/>
        </p:nvCxnSpPr>
        <p:spPr>
          <a:xfrm>
            <a:off x="381600" y="2566050"/>
            <a:ext cx="8380200" cy="114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Shape 221"/>
          <p:cNvCxnSpPr/>
          <p:nvPr/>
        </p:nvCxnSpPr>
        <p:spPr>
          <a:xfrm flipH="1">
            <a:off x="4033825" y="2128950"/>
            <a:ext cx="2700" cy="433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22" name="Shape 222"/>
          <p:cNvSpPr txBox="1"/>
          <p:nvPr/>
        </p:nvSpPr>
        <p:spPr>
          <a:xfrm>
            <a:off x="2899275" y="1752847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July 5 - 8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SEED Northeast IX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3" name="Shape 223"/>
          <p:cNvCxnSpPr/>
          <p:nvPr/>
        </p:nvCxnSpPr>
        <p:spPr>
          <a:xfrm flipH="1">
            <a:off x="6167425" y="2128950"/>
            <a:ext cx="2700" cy="433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24" name="Shape 224"/>
          <p:cNvSpPr txBox="1"/>
          <p:nvPr/>
        </p:nvSpPr>
        <p:spPr>
          <a:xfrm>
            <a:off x="5032875" y="1752847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August 3 - 5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SEED Arizona XIII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3964675" y="3156677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July 20 - 22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SEED SoCal VIII B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6" name="Shape 226"/>
          <p:cNvCxnSpPr/>
          <p:nvPr/>
        </p:nvCxnSpPr>
        <p:spPr>
          <a:xfrm flipH="1" rot="10800000">
            <a:off x="5096750" y="2566200"/>
            <a:ext cx="3900" cy="482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27" name="Shape 227"/>
          <p:cNvSpPr txBox="1"/>
          <p:nvPr/>
        </p:nvSpPr>
        <p:spPr>
          <a:xfrm>
            <a:off x="6098275" y="3156677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Dec 2018</a:t>
            </a:r>
            <a:endParaRPr b="1"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SEED Summit III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28" name="Shape 228"/>
          <p:cNvCxnSpPr/>
          <p:nvPr/>
        </p:nvCxnSpPr>
        <p:spPr>
          <a:xfrm flipH="1" rot="10800000">
            <a:off x="7230350" y="2566200"/>
            <a:ext cx="3900" cy="482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diamond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2644425" y="1076307"/>
            <a:ext cx="3855147" cy="3001276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Shape 235"/>
          <p:cNvSpPr txBox="1"/>
          <p:nvPr>
            <p:ph idx="4294967295" type="body"/>
          </p:nvPr>
        </p:nvSpPr>
        <p:spPr>
          <a:xfrm>
            <a:off x="1188150" y="0"/>
            <a:ext cx="6767100" cy="10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S.E.E.D. WEBSITE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50017" r="0" t="0"/>
          <a:stretch/>
        </p:blipFill>
        <p:spPr>
          <a:xfrm>
            <a:off x="2809975" y="1243750"/>
            <a:ext cx="3532502" cy="225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0" l="49887" r="0" t="0"/>
          <a:stretch/>
        </p:blipFill>
        <p:spPr>
          <a:xfrm>
            <a:off x="2809975" y="1243750"/>
            <a:ext cx="3532502" cy="22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4294967295" type="title"/>
          </p:nvPr>
        </p:nvSpPr>
        <p:spPr>
          <a:xfrm>
            <a:off x="-125" y="337100"/>
            <a:ext cx="9144000" cy="392400"/>
          </a:xfrm>
          <a:prstGeom prst="rect">
            <a:avLst/>
          </a:prstGeom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gift of CLC unfolded in S.E.E.D.</a:t>
            </a:r>
            <a:endParaRPr sz="4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4294967295" type="ctrTitle"/>
          </p:nvPr>
        </p:nvSpPr>
        <p:spPr>
          <a:xfrm>
            <a:off x="1188450" y="1713700"/>
            <a:ext cx="6767100" cy="73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Thank you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249" name="Shape 249"/>
          <p:cNvSpPr txBox="1"/>
          <p:nvPr>
            <p:ph idx="4294967295" type="subTitle"/>
          </p:nvPr>
        </p:nvSpPr>
        <p:spPr>
          <a:xfrm>
            <a:off x="1188450" y="2298999"/>
            <a:ext cx="6767100" cy="16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</a:rPr>
              <a:t>On behalf of the ministry ~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</a:rPr>
              <a:t>Thank you for your tireless love &amp; support for S.E.E.D.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Bethany Thao-Vy Vu</a:t>
            </a:r>
            <a:endParaRPr b="1" sz="1600"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600">
                <a:solidFill>
                  <a:srgbClr val="FFFFFF"/>
                </a:solidFill>
              </a:rPr>
              <a:t>S.E.E.D. National Chair</a:t>
            </a:r>
            <a:endParaRPr b="1" i="1" sz="1600">
              <a:solidFill>
                <a:srgbClr val="FFFFFF"/>
              </a:solidFill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3999900" y="625200"/>
            <a:ext cx="1143600" cy="1143600"/>
          </a:xfrm>
          <a:prstGeom prst="ellipse">
            <a:avLst/>
          </a:prstGeom>
          <a:noFill/>
          <a:ln cap="flat" cmpd="sng" w="7620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1" name="Shape 251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ctrTitle"/>
          </p:nvPr>
        </p:nvSpPr>
        <p:spPr>
          <a:xfrm>
            <a:off x="1188150" y="2034700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241 families &amp; </a:t>
            </a:r>
            <a:endParaRPr sz="45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479 retreatants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55" name="Shape 55"/>
          <p:cNvSpPr txBox="1"/>
          <p:nvPr>
            <p:ph idx="4294967295" type="subTitle"/>
          </p:nvPr>
        </p:nvSpPr>
        <p:spPr>
          <a:xfrm>
            <a:off x="1188150" y="2874208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Served in the past 3 years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58" name="Shape 58"/>
            <p:cNvSpPr/>
            <p:nvPr/>
          </p:nvSpPr>
          <p:spPr>
            <a:xfrm>
              <a:off x="3932350" y="3714775"/>
              <a:ext cx="439650" cy="319075"/>
            </a:xfrm>
            <a:custGeom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39701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42788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4073000" y="3716600"/>
              <a:ext cx="77350" cy="278900"/>
            </a:xfrm>
            <a:custGeom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4175900" y="3787250"/>
              <a:ext cx="77350" cy="208250"/>
            </a:xfrm>
            <a:custGeom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4294967295" type="ctrTitle"/>
          </p:nvPr>
        </p:nvSpPr>
        <p:spPr>
          <a:xfrm>
            <a:off x="1188150" y="1752892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From 6 to </a:t>
            </a:r>
            <a:r>
              <a:rPr lang="en" sz="4500">
                <a:solidFill>
                  <a:srgbClr val="FFFFFF"/>
                </a:solidFill>
              </a:rPr>
              <a:t>16 leaders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/>
          <p:nvPr>
            <p:ph idx="4294967295" type="subTitle"/>
          </p:nvPr>
        </p:nvSpPr>
        <p:spPr>
          <a:xfrm>
            <a:off x="1188150" y="2516200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Who have served as part of SEED Source Team, in the past 3 years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71" name="Shape 71"/>
            <p:cNvSpPr/>
            <p:nvPr/>
          </p:nvSpPr>
          <p:spPr>
            <a:xfrm>
              <a:off x="3932350" y="3714775"/>
              <a:ext cx="439650" cy="319075"/>
            </a:xfrm>
            <a:custGeom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9701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2788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073000" y="3716600"/>
              <a:ext cx="77350" cy="278900"/>
            </a:xfrm>
            <a:custGeom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4175900" y="3787250"/>
              <a:ext cx="77350" cy="208250"/>
            </a:xfrm>
            <a:custGeom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4294967295" type="ctrTitle"/>
          </p:nvPr>
        </p:nvSpPr>
        <p:spPr>
          <a:xfrm>
            <a:off x="1188150" y="1714800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125 leaders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81" name="Shape 81"/>
          <p:cNvSpPr txBox="1"/>
          <p:nvPr>
            <p:ph idx="4294967295" type="subTitle"/>
          </p:nvPr>
        </p:nvSpPr>
        <p:spPr>
          <a:xfrm>
            <a:off x="1188150" y="2401908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Trained and active throughout the ministry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82" name="Shape 82"/>
          <p:cNvSpPr txBox="1"/>
          <p:nvPr>
            <p:ph idx="4294967295" type="ctrTitle"/>
          </p:nvPr>
        </p:nvSpPr>
        <p:spPr>
          <a:xfrm>
            <a:off x="1188150" y="1733846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36/125 leaders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83" name="Shape 83"/>
          <p:cNvSpPr txBox="1"/>
          <p:nvPr>
            <p:ph idx="4294967295" type="subTitle"/>
          </p:nvPr>
        </p:nvSpPr>
        <p:spPr>
          <a:xfrm>
            <a:off x="1188150" y="2420954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Who were previously SEED retreatants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4386944" y="470463"/>
            <a:ext cx="369526" cy="268183"/>
            <a:chOff x="3932350" y="3714775"/>
            <a:chExt cx="439650" cy="319075"/>
          </a:xfrm>
        </p:grpSpPr>
        <p:sp>
          <p:nvSpPr>
            <p:cNvPr id="86" name="Shape 86"/>
            <p:cNvSpPr/>
            <p:nvPr/>
          </p:nvSpPr>
          <p:spPr>
            <a:xfrm>
              <a:off x="3932350" y="3714775"/>
              <a:ext cx="439650" cy="319075"/>
            </a:xfrm>
            <a:custGeom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39701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2788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073000" y="3716600"/>
              <a:ext cx="77350" cy="278900"/>
            </a:xfrm>
            <a:custGeom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4175900" y="3787250"/>
              <a:ext cx="77350" cy="208250"/>
            </a:xfrm>
            <a:custGeom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Shape 91"/>
          <p:cNvSpPr txBox="1"/>
          <p:nvPr>
            <p:ph idx="4294967295" type="ctrTitle"/>
          </p:nvPr>
        </p:nvSpPr>
        <p:spPr>
          <a:xfrm>
            <a:off x="1188150" y="1752892"/>
            <a:ext cx="676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</a:rPr>
              <a:t>56/125 leaders</a:t>
            </a:r>
            <a:endParaRPr sz="4500">
              <a:solidFill>
                <a:srgbClr val="FFFFFF"/>
              </a:solidFill>
            </a:endParaRPr>
          </a:p>
        </p:txBody>
      </p:sp>
      <p:sp>
        <p:nvSpPr>
          <p:cNvPr id="92" name="Shape 92"/>
          <p:cNvSpPr txBox="1"/>
          <p:nvPr>
            <p:ph idx="4294967295" type="subTitle"/>
          </p:nvPr>
        </p:nvSpPr>
        <p:spPr>
          <a:xfrm>
            <a:off x="1188150" y="2440000"/>
            <a:ext cx="676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are active in DH groups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925200" y="1077600"/>
            <a:ext cx="7293300" cy="3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Fruits &amp; Graces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idx="1" type="body"/>
          </p:nvPr>
        </p:nvSpPr>
        <p:spPr>
          <a:xfrm>
            <a:off x="4980050" y="404850"/>
            <a:ext cx="38199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D1D1B"/>
                </a:solidFill>
              </a:rPr>
              <a:t>SEED Source</a:t>
            </a:r>
            <a:endParaRPr sz="3000">
              <a:solidFill>
                <a:srgbClr val="1D1D1B"/>
              </a:solidFill>
            </a:endParaRPr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980050" y="1723400"/>
            <a:ext cx="3819900" cy="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D1D1B"/>
                </a:solidFill>
              </a:rPr>
              <a:t>Retreats</a:t>
            </a:r>
            <a:endParaRPr sz="3000">
              <a:solidFill>
                <a:srgbClr val="1D1D1B"/>
              </a:solidFill>
            </a:endParaRP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980050" y="3067050"/>
            <a:ext cx="3819900" cy="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D1D1B"/>
                </a:solidFill>
              </a:rPr>
              <a:t>Growth of Retreatants</a:t>
            </a:r>
            <a:endParaRPr sz="3000">
              <a:solidFill>
                <a:srgbClr val="1D1D1B"/>
              </a:solidFill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6659306" y="2443500"/>
            <a:ext cx="232923" cy="511691"/>
            <a:chOff x="4747025" y="2332025"/>
            <a:chExt cx="166850" cy="378750"/>
          </a:xfrm>
        </p:grpSpPr>
        <p:sp>
          <p:nvSpPr>
            <p:cNvPr id="108" name="Shape 108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rgbClr val="000000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solidFill>
              <a:srgbClr val="000000"/>
            </a:solidFill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Shape 110"/>
          <p:cNvGrpSpPr/>
          <p:nvPr/>
        </p:nvGrpSpPr>
        <p:grpSpPr>
          <a:xfrm>
            <a:off x="6996809" y="2359583"/>
            <a:ext cx="241403" cy="679485"/>
            <a:chOff x="4071800" y="2269925"/>
            <a:chExt cx="172925" cy="502950"/>
          </a:xfrm>
        </p:grpSpPr>
        <p:sp>
          <p:nvSpPr>
            <p:cNvPr id="111" name="Shape 111"/>
            <p:cNvSpPr/>
            <p:nvPr/>
          </p:nvSpPr>
          <p:spPr>
            <a:xfrm>
              <a:off x="4118075" y="2269925"/>
              <a:ext cx="80375" cy="91350"/>
            </a:xfrm>
            <a:custGeom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071800" y="2372825"/>
              <a:ext cx="172925" cy="400050"/>
            </a:xfrm>
            <a:custGeom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Shape 113"/>
          <p:cNvGrpSpPr/>
          <p:nvPr/>
        </p:nvGrpSpPr>
        <p:grpSpPr>
          <a:xfrm>
            <a:off x="6566584" y="1084342"/>
            <a:ext cx="646831" cy="696056"/>
            <a:chOff x="3968275" y="4980625"/>
            <a:chExt cx="379975" cy="452425"/>
          </a:xfrm>
        </p:grpSpPr>
        <p:sp>
          <p:nvSpPr>
            <p:cNvPr id="114" name="Shape 114"/>
            <p:cNvSpPr/>
            <p:nvPr/>
          </p:nvSpPr>
          <p:spPr>
            <a:xfrm>
              <a:off x="4168000" y="4980625"/>
              <a:ext cx="85875" cy="102325"/>
            </a:xfrm>
            <a:custGeom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968275" y="5043350"/>
              <a:ext cx="379975" cy="389700"/>
            </a:xfrm>
            <a:custGeom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4031000" y="5150500"/>
              <a:ext cx="54200" cy="61525"/>
            </a:xfrm>
            <a:custGeom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6575477" y="4314310"/>
            <a:ext cx="629043" cy="632379"/>
            <a:chOff x="2635450" y="4321225"/>
            <a:chExt cx="368400" cy="466425"/>
          </a:xfrm>
        </p:grpSpPr>
        <p:sp>
          <p:nvSpPr>
            <p:cNvPr id="118" name="Shape 118"/>
            <p:cNvSpPr/>
            <p:nvPr/>
          </p:nvSpPr>
          <p:spPr>
            <a:xfrm>
              <a:off x="2635450" y="4653050"/>
              <a:ext cx="368400" cy="134600"/>
            </a:xfrm>
            <a:custGeom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2819350" y="4321225"/>
              <a:ext cx="25" cy="347075"/>
            </a:xfrm>
            <a:custGeom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835175" y="4328525"/>
              <a:ext cx="114475" cy="114500"/>
            </a:xfrm>
            <a:custGeom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850400" y="4372975"/>
              <a:ext cx="54825" cy="54825"/>
            </a:xfrm>
            <a:custGeom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646425" y="4429600"/>
              <a:ext cx="156500" cy="156500"/>
            </a:xfrm>
            <a:custGeom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696350" y="4479525"/>
              <a:ext cx="87100" cy="87100"/>
            </a:xfrm>
            <a:custGeom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19373" r="13959" t="0"/>
          <a:stretch/>
        </p:blipFill>
        <p:spPr>
          <a:xfrm>
            <a:off x="0" y="0"/>
            <a:ext cx="457200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idx="1" type="body"/>
          </p:nvPr>
        </p:nvSpPr>
        <p:spPr>
          <a:xfrm>
            <a:off x="4980050" y="632800"/>
            <a:ext cx="38199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Community Life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980050" y="2637800"/>
            <a:ext cx="3990300" cy="13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Serving the Church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694590" y="3424177"/>
            <a:ext cx="561234" cy="524434"/>
          </a:xfrm>
          <a:custGeom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Shape 133"/>
          <p:cNvGrpSpPr/>
          <p:nvPr/>
        </p:nvGrpSpPr>
        <p:grpSpPr>
          <a:xfrm>
            <a:off x="6525453" y="1348460"/>
            <a:ext cx="729093" cy="663148"/>
            <a:chOff x="5233525" y="4954450"/>
            <a:chExt cx="538275" cy="516350"/>
          </a:xfrm>
        </p:grpSpPr>
        <p:sp>
          <p:nvSpPr>
            <p:cNvPr id="134" name="Shape 134"/>
            <p:cNvSpPr/>
            <p:nvPr/>
          </p:nvSpPr>
          <p:spPr>
            <a:xfrm>
              <a:off x="5637825" y="4954450"/>
              <a:ext cx="89525" cy="89525"/>
            </a:xfrm>
            <a:custGeom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5323025" y="4980625"/>
              <a:ext cx="88925" cy="88925"/>
            </a:xfrm>
            <a:custGeom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5233525" y="5255225"/>
              <a:ext cx="89525" cy="89525"/>
            </a:xfrm>
            <a:custGeom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5453325" y="5382475"/>
              <a:ext cx="88925" cy="88325"/>
            </a:xfrm>
            <a:custGeom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5682875" y="5188875"/>
              <a:ext cx="88925" cy="89525"/>
            </a:xfrm>
            <a:custGeom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5411925" y="5110925"/>
              <a:ext cx="188775" cy="189400"/>
            </a:xfrm>
            <a:custGeom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5367475" y="5025075"/>
              <a:ext cx="81600" cy="105975"/>
            </a:xfrm>
            <a:custGeom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5567800" y="4999500"/>
              <a:ext cx="115100" cy="133975"/>
            </a:xfrm>
            <a:custGeom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600075" y="5217475"/>
              <a:ext cx="127275" cy="16475"/>
            </a:xfrm>
            <a:custGeom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497775" y="5299675"/>
              <a:ext cx="4900" cy="126675"/>
            </a:xfrm>
            <a:custGeom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5277975" y="5241825"/>
              <a:ext cx="141275" cy="58500"/>
            </a:xfrm>
            <a:custGeom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Challenges &amp; Needs</a:t>
            </a:r>
            <a:endParaRPr sz="5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24657" r="16082" t="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" type="body"/>
          </p:nvPr>
        </p:nvSpPr>
        <p:spPr>
          <a:xfrm>
            <a:off x="4980050" y="-52350"/>
            <a:ext cx="38199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D1D1B"/>
                </a:solidFill>
              </a:rPr>
              <a:t>Need for deepening</a:t>
            </a:r>
            <a:endParaRPr sz="3000">
              <a:solidFill>
                <a:srgbClr val="1D1D1B"/>
              </a:solidFill>
            </a:endParaRPr>
          </a:p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4980050" y="1952000"/>
            <a:ext cx="3819900" cy="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D1D1B"/>
                </a:solidFill>
              </a:rPr>
              <a:t>Limited resources</a:t>
            </a:r>
            <a:endParaRPr sz="3000">
              <a:solidFill>
                <a:srgbClr val="1D1D1B"/>
              </a:solidFill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980050" y="3448050"/>
            <a:ext cx="3819900" cy="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D1D1B"/>
                </a:solidFill>
              </a:rPr>
              <a:t>Lack of Manpower</a:t>
            </a:r>
            <a:endParaRPr sz="3000">
              <a:solidFill>
                <a:srgbClr val="1D1D1B"/>
              </a:solidFill>
            </a:endParaRPr>
          </a:p>
        </p:txBody>
      </p:sp>
      <p:grpSp>
        <p:nvGrpSpPr>
          <p:cNvPr id="159" name="Shape 159"/>
          <p:cNvGrpSpPr/>
          <p:nvPr/>
        </p:nvGrpSpPr>
        <p:grpSpPr>
          <a:xfrm>
            <a:off x="6564456" y="1194900"/>
            <a:ext cx="651092" cy="632375"/>
            <a:chOff x="5961125" y="1623900"/>
            <a:chExt cx="427450" cy="448175"/>
          </a:xfrm>
        </p:grpSpPr>
        <p:sp>
          <p:nvSpPr>
            <p:cNvPr id="160" name="Shape 160"/>
            <p:cNvSpPr/>
            <p:nvPr/>
          </p:nvSpPr>
          <p:spPr>
            <a:xfrm>
              <a:off x="5961125" y="1678700"/>
              <a:ext cx="376925" cy="376925"/>
            </a:xfrm>
            <a:custGeom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009825" y="1727425"/>
              <a:ext cx="279500" cy="279500"/>
            </a:xfrm>
            <a:custGeom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6107250" y="1824850"/>
              <a:ext cx="84650" cy="84650"/>
            </a:xfrm>
            <a:custGeom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6058550" y="1776125"/>
              <a:ext cx="182075" cy="182075"/>
            </a:xfrm>
            <a:custGeom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5971475" y="2001400"/>
              <a:ext cx="74925" cy="70675"/>
            </a:xfrm>
            <a:custGeom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6253375" y="2001400"/>
              <a:ext cx="74325" cy="70675"/>
            </a:xfrm>
            <a:custGeom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6137700" y="1623900"/>
              <a:ext cx="250875" cy="255150"/>
            </a:xfrm>
            <a:custGeom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6530052" y="2704403"/>
            <a:ext cx="719901" cy="581075"/>
            <a:chOff x="568950" y="3686775"/>
            <a:chExt cx="472500" cy="362900"/>
          </a:xfrm>
        </p:grpSpPr>
        <p:sp>
          <p:nvSpPr>
            <p:cNvPr id="168" name="Shape 168"/>
            <p:cNvSpPr/>
            <p:nvPr/>
          </p:nvSpPr>
          <p:spPr>
            <a:xfrm>
              <a:off x="568950" y="3686775"/>
              <a:ext cx="472500" cy="362900"/>
            </a:xfrm>
            <a:custGeom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45650" y="3820725"/>
              <a:ext cx="34125" cy="34125"/>
            </a:xfrm>
            <a:custGeom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747950" y="3753750"/>
              <a:ext cx="85275" cy="12200"/>
            </a:xfrm>
            <a:custGeom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Shape 171"/>
          <p:cNvGrpSpPr/>
          <p:nvPr/>
        </p:nvGrpSpPr>
        <p:grpSpPr>
          <a:xfrm>
            <a:off x="6588764" y="4200443"/>
            <a:ext cx="602485" cy="632407"/>
            <a:chOff x="2623275" y="2333250"/>
            <a:chExt cx="381175" cy="381175"/>
          </a:xfrm>
        </p:grpSpPr>
        <p:sp>
          <p:nvSpPr>
            <p:cNvPr id="172" name="Shape 172"/>
            <p:cNvSpPr/>
            <p:nvPr/>
          </p:nvSpPr>
          <p:spPr>
            <a:xfrm>
              <a:off x="2623275" y="2333250"/>
              <a:ext cx="381175" cy="381175"/>
            </a:xfrm>
            <a:custGeom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869875" y="2503125"/>
              <a:ext cx="43875" cy="47525"/>
            </a:xfrm>
            <a:custGeom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2714000" y="2503125"/>
              <a:ext cx="43875" cy="47525"/>
            </a:xfrm>
            <a:custGeom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810200" y="2595675"/>
              <a:ext cx="99875" cy="31075"/>
            </a:xfrm>
            <a:custGeom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