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5" d="100"/>
          <a:sy n="25" d="100"/>
        </p:scale>
        <p:origin x="43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7"/>
            <a:ext cx="10464800" cy="60977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DH-CLC Midwest Region"/>
          <p:cNvSpPr txBox="1">
            <a:spLocks noGrp="1"/>
          </p:cNvSpPr>
          <p:nvPr>
            <p:ph type="subTitle" sz="quarter" idx="1"/>
          </p:nvPr>
        </p:nvSpPr>
        <p:spPr>
          <a:xfrm>
            <a:off x="758233" y="8620590"/>
            <a:ext cx="11108637" cy="1476982"/>
          </a:xfrm>
          <a:prstGeom prst="rect">
            <a:avLst/>
          </a:prstGeom>
        </p:spPr>
        <p:txBody>
          <a:bodyPr/>
          <a:lstStyle/>
          <a:p>
            <a:r>
              <a:t>DH-CLC Midwest Region </a:t>
            </a:r>
          </a:p>
        </p:txBody>
      </p:sp>
      <p:pic>
        <p:nvPicPr>
          <p:cNvPr id="121" name="EF310F9A-DC36-49A7-B29E-CB10F3799214-L0-001.jpeg" descr="EF310F9A-DC36-49A7-B29E-CB10F379921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017" y="551869"/>
            <a:ext cx="12734766" cy="7587799"/>
          </a:xfrm>
          <a:prstGeom prst="rect">
            <a:avLst/>
          </a:prstGeom>
          <a:ln w="76200">
            <a:solidFill>
              <a:srgbClr val="FFFFFF"/>
            </a:solidFill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ease continue to pray for us...😊"/>
          <p:cNvSpPr txBox="1">
            <a:spLocks noGrp="1"/>
          </p:cNvSpPr>
          <p:nvPr>
            <p:ph type="title"/>
          </p:nvPr>
        </p:nvSpPr>
        <p:spPr>
          <a:xfrm>
            <a:off x="383532" y="89298"/>
            <a:ext cx="12237736" cy="1859545"/>
          </a:xfrm>
          <a:prstGeom prst="rect">
            <a:avLst/>
          </a:prstGeom>
        </p:spPr>
        <p:txBody>
          <a:bodyPr/>
          <a:lstStyle>
            <a:lvl1pPr defTabSz="443991">
              <a:defRPr sz="6080"/>
            </a:lvl1pPr>
          </a:lstStyle>
          <a:p>
            <a:r>
              <a:t>Please continue to pray for us...😊</a:t>
            </a:r>
          </a:p>
        </p:txBody>
      </p:sp>
      <p:pic>
        <p:nvPicPr>
          <p:cNvPr id="148" name="IMG_0005.MOV" descr="IMG_0005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84472" y="1823352"/>
            <a:ext cx="12635856" cy="71076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66666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Midwest Regio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  <a:r>
              <a:t>Midwest Region </a:t>
            </a:r>
          </a:p>
          <a:p>
            <a:pPr defTabSz="484886">
              <a:defRPr sz="6640"/>
            </a:pPr>
            <a:r>
              <a:t>(Vùng Trung Tây)</a:t>
            </a:r>
          </a:p>
        </p:txBody>
      </p:sp>
      <p:sp>
        <p:nvSpPr>
          <p:cNvPr id="124" name="President/Trưởng Vùng: Anh Trần Thái Sơn…"/>
          <p:cNvSpPr txBox="1">
            <a:spLocks noGrp="1"/>
          </p:cNvSpPr>
          <p:nvPr>
            <p:ph type="body" idx="1"/>
          </p:nvPr>
        </p:nvSpPr>
        <p:spPr>
          <a:xfrm>
            <a:off x="952500" y="2950371"/>
            <a:ext cx="11099800" cy="6286501"/>
          </a:xfrm>
          <a:prstGeom prst="rect">
            <a:avLst/>
          </a:prstGeom>
        </p:spPr>
        <p:txBody>
          <a:bodyPr/>
          <a:lstStyle/>
          <a:p>
            <a:pPr marL="777875" indent="-777875">
              <a:defRPr sz="5600"/>
            </a:pPr>
            <a:r>
              <a:t>President/Trưởng Vùng: Anh </a:t>
            </a:r>
            <a:r>
              <a:rPr b="1"/>
              <a:t>Trần Thái Sơn</a:t>
            </a:r>
            <a:r>
              <a:t> </a:t>
            </a:r>
          </a:p>
          <a:p>
            <a:pPr marL="777875" indent="-777875">
              <a:defRPr sz="5600"/>
            </a:pPr>
            <a:r>
              <a:t>Vice-President/Phó Vùng: Chị </a:t>
            </a:r>
            <a:r>
              <a:rPr b="1"/>
              <a:t>Lê Xuân</a:t>
            </a:r>
          </a:p>
          <a:p>
            <a:pPr marL="777875" indent="-777875">
              <a:defRPr sz="5600"/>
            </a:pPr>
            <a:r>
              <a:t>Treasurer/Thủ Quỹ: Chị </a:t>
            </a:r>
            <a:r>
              <a:rPr b="1"/>
              <a:t>Lê Thuỷ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ome Numbers..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Some Numbers...</a:t>
            </a:r>
          </a:p>
        </p:txBody>
      </p:sp>
      <p:sp>
        <p:nvSpPr>
          <p:cNvPr id="127" name="Local groups/ Cộng Đoàn: 14…"/>
          <p:cNvSpPr txBox="1">
            <a:spLocks noGrp="1"/>
          </p:cNvSpPr>
          <p:nvPr>
            <p:ph type="body" idx="1"/>
          </p:nvPr>
        </p:nvSpPr>
        <p:spPr>
          <a:xfrm>
            <a:off x="415526" y="2293028"/>
            <a:ext cx="12173748" cy="6894744"/>
          </a:xfrm>
          <a:prstGeom prst="rect">
            <a:avLst/>
          </a:prstGeom>
        </p:spPr>
        <p:txBody>
          <a:bodyPr/>
          <a:lstStyle/>
          <a:p>
            <a:pPr marL="644663" indent="-644663" defTabSz="531622">
              <a:spcBef>
                <a:spcPts val="3800"/>
              </a:spcBef>
              <a:defRPr sz="4641"/>
            </a:pPr>
            <a:r>
              <a:t>Local groups/ Cộng Đoàn: 14</a:t>
            </a:r>
          </a:p>
          <a:p>
            <a:pPr marL="644663" indent="-644663" defTabSz="531622">
              <a:spcBef>
                <a:spcPts val="3800"/>
              </a:spcBef>
              <a:defRPr sz="4641"/>
            </a:pPr>
            <a:r>
              <a:t>Members/ Nhóm Viên: 130</a:t>
            </a:r>
          </a:p>
          <a:p>
            <a:pPr marL="644663" indent="-644663" defTabSz="531622">
              <a:spcBef>
                <a:spcPts val="3800"/>
              </a:spcBef>
              <a:defRPr sz="4641"/>
            </a:pPr>
            <a:r>
              <a:t>Temporary Commitment/ Cam Kết Tạm: 4</a:t>
            </a:r>
          </a:p>
          <a:p>
            <a:pPr marL="644663" indent="-644663" defTabSz="531622">
              <a:spcBef>
                <a:spcPts val="3800"/>
              </a:spcBef>
              <a:defRPr sz="4641"/>
            </a:pPr>
            <a:r>
              <a:t>Permanent Commitment/ Cam Kết Trọn: 31</a:t>
            </a:r>
          </a:p>
          <a:p>
            <a:pPr marL="644663" indent="-644663" defTabSz="531622">
              <a:spcBef>
                <a:spcPts val="3800"/>
              </a:spcBef>
              <a:defRPr sz="4641"/>
            </a:pPr>
            <a:r>
              <a:t>Spiritual Exercise (19th Annotation)/ Linh Thao Trọn: 33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ome Numbers..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Some Numbers...</a:t>
            </a:r>
          </a:p>
        </p:txBody>
      </p:sp>
      <p:sp>
        <p:nvSpPr>
          <p:cNvPr id="130" name="% Temporary Commitment: 3%…"/>
          <p:cNvSpPr txBox="1">
            <a:spLocks noGrp="1"/>
          </p:cNvSpPr>
          <p:nvPr>
            <p:ph type="body" idx="1"/>
          </p:nvPr>
        </p:nvSpPr>
        <p:spPr>
          <a:xfrm>
            <a:off x="392441" y="1084698"/>
            <a:ext cx="12219918" cy="8627944"/>
          </a:xfrm>
          <a:prstGeom prst="rect">
            <a:avLst/>
          </a:prstGeom>
        </p:spPr>
        <p:txBody>
          <a:bodyPr/>
          <a:lstStyle/>
          <a:p>
            <a:pPr marL="819546" indent="-819546">
              <a:defRPr sz="5900"/>
            </a:pPr>
            <a:r>
              <a:t>% Temporary Commitment: 3%</a:t>
            </a:r>
          </a:p>
          <a:p>
            <a:pPr marL="819546" indent="-819546">
              <a:defRPr sz="5900"/>
            </a:pPr>
            <a:r>
              <a:t>% Permanent Commitment: 24%</a:t>
            </a:r>
          </a:p>
          <a:p>
            <a:pPr marL="819546" indent="-819546">
              <a:defRPr sz="5900"/>
            </a:pPr>
            <a:r>
              <a:t>% 19th Annotation: 25%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races/ Ân Sủ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Graces/ Ân Sủng </a:t>
            </a:r>
          </a:p>
        </p:txBody>
      </p:sp>
      <p:sp>
        <p:nvSpPr>
          <p:cNvPr id="133" name="Harmony &amp; Unity/ Hòa đồng &amp; Hiệp nhất…"/>
          <p:cNvSpPr txBox="1">
            <a:spLocks noGrp="1"/>
          </p:cNvSpPr>
          <p:nvPr>
            <p:ph type="body" idx="1"/>
          </p:nvPr>
        </p:nvSpPr>
        <p:spPr>
          <a:xfrm>
            <a:off x="258981" y="1570845"/>
            <a:ext cx="11898034" cy="8339110"/>
          </a:xfrm>
          <a:prstGeom prst="rect">
            <a:avLst/>
          </a:prstGeom>
        </p:spPr>
        <p:txBody>
          <a:bodyPr/>
          <a:lstStyle/>
          <a:p>
            <a:pPr marL="722312" indent="-722312">
              <a:defRPr sz="5200"/>
            </a:pPr>
            <a:r>
              <a:t>Harmony &amp; Unity/ Hòa đồng &amp; Hiệp nhất</a:t>
            </a:r>
          </a:p>
          <a:p>
            <a:pPr marL="722312" indent="-722312">
              <a:defRPr sz="5200"/>
            </a:pPr>
            <a:r>
              <a:t>Openness, Humility &amp; Courage for change, Willingness to take risk/ Cởi mở, khiêm nhượng và can đảm để biến đổi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races/ Ân Sủ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Graces/ Ân Sủng </a:t>
            </a:r>
          </a:p>
        </p:txBody>
      </p:sp>
      <p:sp>
        <p:nvSpPr>
          <p:cNvPr id="136" name="Desire to be formed, to grow/ Có lòng ao ước học hỏi, được biến đổi…"/>
          <p:cNvSpPr txBox="1">
            <a:spLocks noGrp="1"/>
          </p:cNvSpPr>
          <p:nvPr>
            <p:ph type="body" idx="1"/>
          </p:nvPr>
        </p:nvSpPr>
        <p:spPr>
          <a:xfrm>
            <a:off x="616249" y="2406710"/>
            <a:ext cx="11772302" cy="6667380"/>
          </a:xfrm>
          <a:prstGeom prst="rect">
            <a:avLst/>
          </a:prstGeom>
        </p:spPr>
        <p:txBody>
          <a:bodyPr/>
          <a:lstStyle/>
          <a:p>
            <a:pPr marL="708421" indent="-708421">
              <a:defRPr sz="5100"/>
            </a:pPr>
            <a:r>
              <a:t>Desire to be formed, to grow/ Có lòng ao ước học hỏi, được biến đổi </a:t>
            </a:r>
          </a:p>
          <a:p>
            <a:pPr marL="708421" indent="-708421">
              <a:defRPr sz="5100"/>
            </a:pPr>
            <a:r>
              <a:t>Cluster of local groups: Connect &amp; Empower Growth/ Liên Nhóm: Liên Hệ, cùng Hợp Tác &amp; Tăng Trưởng  </a:t>
            </a:r>
          </a:p>
          <a:p>
            <a:pPr marL="708421" indent="-708421">
              <a:defRPr sz="5100"/>
            </a:pPr>
            <a:r>
              <a:t>6 Spiritual Directors/ 6 người Linh Hướng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hallenges/ Thách Đố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Challenges/ Thách Đố</a:t>
            </a:r>
          </a:p>
        </p:txBody>
      </p:sp>
      <p:sp>
        <p:nvSpPr>
          <p:cNvPr id="139" name="Geographical Distance/ Địa Lý Xa Cách Nhau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62153" indent="-562153" defTabSz="414781">
              <a:spcBef>
                <a:spcPts val="2900"/>
              </a:spcBef>
              <a:defRPr sz="4046"/>
            </a:pPr>
            <a:r>
              <a:t>Geographical Distance/ Địa Lý Xa Cách Nhau</a:t>
            </a:r>
          </a:p>
          <a:p>
            <a:pPr marL="562153" indent="-562153" defTabSz="414781">
              <a:spcBef>
                <a:spcPts val="2900"/>
              </a:spcBef>
              <a:defRPr sz="4046"/>
            </a:pPr>
            <a:r>
              <a:t>Communication b/w BPV &amp; Local groups/ Liên lạc thông tin giữa BPV &amp; các Nhóm</a:t>
            </a:r>
          </a:p>
          <a:p>
            <a:pPr marL="562153" indent="-562153" defTabSz="414781">
              <a:spcBef>
                <a:spcPts val="2900"/>
              </a:spcBef>
              <a:defRPr sz="4046"/>
            </a:pPr>
            <a:r>
              <a:t>How to help members more engaged in various regional activities/ Làm sao Nhóm viên đáp ứng nhiệt tình hơn những chương trình sinh hoạt trong Vùng</a:t>
            </a:r>
          </a:p>
          <a:p>
            <a:pPr marL="562153" indent="-562153" defTabSz="414781">
              <a:spcBef>
                <a:spcPts val="2900"/>
              </a:spcBef>
              <a:defRPr sz="4046"/>
            </a:pPr>
            <a:r>
              <a:t>Financial Resources/ Tài Chánh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Weaknesses/ Các Yếu Điể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r>
              <a:t>Weaknesses/ Các Yếu Điểm</a:t>
            </a:r>
          </a:p>
        </p:txBody>
      </p:sp>
      <p:sp>
        <p:nvSpPr>
          <p:cNvPr id="142" name="Need more CLC Group Guides/ Cần thêm Bạn Đường Nhó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741759" indent="-741759" defTabSz="519937">
              <a:spcBef>
                <a:spcPts val="3700"/>
              </a:spcBef>
              <a:defRPr sz="5340"/>
            </a:pPr>
            <a:r>
              <a:t>Need more CLC Group Guides/ Cần thêm Bạn Đường Nhóm</a:t>
            </a:r>
          </a:p>
          <a:p>
            <a:pPr marL="741759" indent="-741759" defTabSz="519937">
              <a:spcBef>
                <a:spcPts val="3700"/>
              </a:spcBef>
              <a:defRPr sz="5340"/>
            </a:pPr>
            <a:r>
              <a:t>Need more presence and support for the young adults &amp; young professionals/ cần thêm sự hiện diện và hỗ trợ cho Giới Trẻ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Achievable Goals/ Mục Tiê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r>
              <a:t>Achievable Goals/ Mục Tiêu</a:t>
            </a:r>
          </a:p>
        </p:txBody>
      </p:sp>
      <p:sp>
        <p:nvSpPr>
          <p:cNvPr id="145" name="Leadership Formation/ Học hỏi &amp; Tăng trưởng về leadership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11869" indent="-511869" defTabSz="391414">
              <a:spcBef>
                <a:spcPts val="2800"/>
              </a:spcBef>
              <a:defRPr sz="3685"/>
            </a:pPr>
            <a:r>
              <a:t>Leadership Formation/ Học hỏi &amp; Tăng trưởng về leadership</a:t>
            </a:r>
          </a:p>
          <a:p>
            <a:pPr marL="511869" indent="-511869" defTabSz="391414">
              <a:spcBef>
                <a:spcPts val="2800"/>
              </a:spcBef>
              <a:defRPr sz="3685"/>
            </a:pPr>
            <a:r>
              <a:t>CLC Vocation &amp; Group Formation/ thêm các khoá huấn luyện Ơn Gọi &amp; Nhóm CLC</a:t>
            </a:r>
          </a:p>
          <a:p>
            <a:pPr marL="511869" indent="-511869" defTabSz="391414">
              <a:spcBef>
                <a:spcPts val="2800"/>
              </a:spcBef>
              <a:defRPr sz="3685"/>
            </a:pPr>
            <a:r>
              <a:t>Form Regional YaYA Ministry Team/ Thành Lập Mục Vụ Giới Trẻ trong Vùng </a:t>
            </a:r>
          </a:p>
          <a:p>
            <a:pPr marL="511869" indent="-511869" defTabSz="391414">
              <a:spcBef>
                <a:spcPts val="2800"/>
              </a:spcBef>
              <a:defRPr sz="3685"/>
            </a:pPr>
            <a:r>
              <a:t>More Effective Communication b/w BPV-Local groups-Ministries/ Thúc đẩy liên lạc hiệu quả hơn giữa BPV Vùng-Nhóm-Các Mục Vụ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364</Words>
  <Application>Microsoft Office PowerPoint</Application>
  <PresentationFormat>Custom</PresentationFormat>
  <Paragraphs>37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Helvetica Neue</vt:lpstr>
      <vt:lpstr>Helvetica Neue Light</vt:lpstr>
      <vt:lpstr>Helvetica Neue Medium</vt:lpstr>
      <vt:lpstr>Black</vt:lpstr>
      <vt:lpstr>PowerPoint Presentation</vt:lpstr>
      <vt:lpstr>Midwest Region  (Vùng Trung Tây)</vt:lpstr>
      <vt:lpstr>Some Numbers...</vt:lpstr>
      <vt:lpstr>Some Numbers...</vt:lpstr>
      <vt:lpstr>Graces/ Ân Sủng </vt:lpstr>
      <vt:lpstr>Graces/ Ân Sủng </vt:lpstr>
      <vt:lpstr>Challenges/ Thách Đố</vt:lpstr>
      <vt:lpstr>Weaknesses/ Các Yếu Điểm</vt:lpstr>
      <vt:lpstr>Achievable Goals/ Mục Tiêu</vt:lpstr>
      <vt:lpstr>Please continue to pray for us...😊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Trung</dc:creator>
  <cp:lastModifiedBy>Trung</cp:lastModifiedBy>
  <cp:revision>2</cp:revision>
  <dcterms:modified xsi:type="dcterms:W3CDTF">2018-05-24T22:13:56Z</dcterms:modified>
</cp:coreProperties>
</file>